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36434-86F2-4ADB-9247-B9EBB92BD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AD3F3-414E-43E4-8E99-48B4BEF14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11178-9C32-4F14-89C2-8BD34183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B65BE-0204-4286-AFD1-CF2DC0D1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26A9F-196C-438F-8C07-C4D7AC68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4C080-AFB4-440D-8F71-9B073EBD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650E44-3B03-47A3-8DE0-28EC6B2E2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0865A-2633-4E94-B329-6D917397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7F4B1-FABD-418C-B094-1386EDB8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3A9EA-7A7D-4284-BE0C-9D693070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5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879D1-E7E9-48A6-BE0C-612D7529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9F09C5-1648-4A5E-94DB-71FCBC40F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8DFF2-D5A6-4C0D-9A04-C0FE6F01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EC3BE-1ABD-441E-852D-E18C455D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E2D06-6789-42B0-A4B8-89B9B5C8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0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529E9-4994-402C-AC6D-AFE08321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689F1-FE1E-4D1A-9A0C-3CE2B697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87A6B-8930-47FF-94DB-99172929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6A91A-052E-4A29-A075-95F81D60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D43809-CDBB-4A4D-AAF9-87754B95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68F2F-7338-4C01-97BD-50A34C42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F4EBBC-6825-4651-824F-DBA31B192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9A534-DB2F-4B28-927B-59A5B8CF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6B0C1-75D5-46D6-A143-00613D76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EF4A2D-0865-4283-80F4-F0E93D58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0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0C081-E7F8-4C3C-8895-FDF06FE0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0D46D-8B67-4C83-8F64-EBC0EB633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EA8C80-8C4E-4C02-9BCD-462569F27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67B09-C7A4-4254-B33A-24CCDF3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B294BF-8555-4CD3-9C4A-94606E02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73E4A8-91DB-4A2A-96AF-F0E2249F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0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86084-AFC5-4FA4-BAD7-57EA0109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AFA11-9B7C-4942-8F5E-C3D7A9AF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32B50F-93C0-40B3-9EA7-6E5B24D6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E88FF7-B614-4564-946E-03E8340B0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1450C7-2136-423E-9D99-4A339E450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35260-B002-4CCD-9DF9-3841BA60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21E191-F24A-4232-996E-B6FCC162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A848-1C2A-4035-9314-B57F4479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7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314D2-4682-4CD8-8156-9416D49D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EADA03-8DAC-4D62-8136-B6725297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AB1638-1838-4764-834D-203B8B78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DBF2BD-C582-4AFA-AD6F-0A979BA1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3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914443-BBFC-492D-B11C-852F46D2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B9E5FE-6E87-427A-A889-1D002998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54452D-43CF-41ED-BD3D-ECB8B7CA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2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D3CA3-CB2C-4BBA-BB33-39CB45DD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A0F22-9DEE-4040-B2F0-6EE7D2941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8AC01-3C84-47F2-B685-FFA9B078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44038-526D-4164-89EE-62D22BA1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76879-5917-434A-BEF8-29E3BF09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65897-D306-46E2-8675-4A4CE781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6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B9E4-C43B-4566-9FAC-FDA1D652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C3E206-33CD-4A64-B793-E852C8516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9DB1CE-9BF0-4C09-A006-9ACA04557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F8ACA7-1FB8-4E60-9AE9-6084C09F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7D7E9-66C6-4DB3-A9D9-5C2FE1E9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539D45-DF74-4D7C-B681-7DD471C1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0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AADB3-618F-472A-9F5C-EAC503B4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D8654D-B723-49AF-A2EA-5E9A581C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D7BF4-B60F-4ED2-A87B-0F6EFFD17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58EB-3519-43AF-8025-1129380B95B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32465-46EC-4261-8B86-77D37C4A9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95947-2AF0-458B-8DDB-7C42743EE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7D39-71B1-43D3-949F-EADF32E8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3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6CCC-133D-43A4-BBAF-2F3EF8C7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8467CD-F168-455E-AAE5-C8C8A6707861}"/>
              </a:ext>
            </a:extLst>
          </p:cNvPr>
          <p:cNvSpPr/>
          <p:nvPr/>
        </p:nvSpPr>
        <p:spPr>
          <a:xfrm>
            <a:off x="1381538" y="1386078"/>
            <a:ext cx="9428923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Подбор приемов привлечения и поддержания внимания младших школьников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0D291-A521-4B29-B3EC-375E3B7448FE}"/>
              </a:ext>
            </a:extLst>
          </p:cNvPr>
          <p:cNvSpPr txBox="1"/>
          <p:nvPr/>
        </p:nvSpPr>
        <p:spPr>
          <a:xfrm>
            <a:off x="2107094" y="5357479"/>
            <a:ext cx="76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Презентацию подготовила: Искендерова Айгун</a:t>
            </a:r>
          </a:p>
        </p:txBody>
      </p:sp>
    </p:spTree>
    <p:extLst>
      <p:ext uri="{BB962C8B-B14F-4D97-AF65-F5344CB8AC3E}">
        <p14:creationId xmlns:p14="http://schemas.microsoft.com/office/powerpoint/2010/main" val="39432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00544C-911A-4C99-B0F4-83509150B386}"/>
              </a:ext>
            </a:extLst>
          </p:cNvPr>
          <p:cNvSpPr/>
          <p:nvPr/>
        </p:nvSpPr>
        <p:spPr>
          <a:xfrm>
            <a:off x="2037522" y="1228397"/>
            <a:ext cx="90512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первичного восприятия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Приёмы: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«Да — нет»: короткие вопросы по содержанию.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«Кто заметил?» — дети поднимают руки, если услышали важный факт.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Моментальная обратная связь: учитель одобряет, уточняет, дополняет.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8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B26F10-ABFB-4003-9CEC-452100A143FD}"/>
              </a:ext>
            </a:extLst>
          </p:cNvPr>
          <p:cNvSpPr/>
          <p:nvPr/>
        </p:nvSpPr>
        <p:spPr>
          <a:xfrm>
            <a:off x="2252869" y="1341209"/>
            <a:ext cx="8521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Постановка учебной задачи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 задаёт вопрос: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чём текст рассказал не полностью? Что хочется узнать глубже?»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Фиксация задачи на доске короткой фразой.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6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37BEBC-DDB2-4D1D-95E7-1CD7D4E83A61}"/>
              </a:ext>
            </a:extLst>
          </p:cNvPr>
          <p:cNvSpPr/>
          <p:nvPr/>
        </p:nvSpPr>
        <p:spPr>
          <a:xfrm>
            <a:off x="1908313" y="1056136"/>
            <a:ext cx="90114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Анализ. Повторное чтение по частям и обсуждение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«Читаем художники»: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разные интонации, чтение разных ролей.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Поиск ответов на поставленную учебную задачу.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в группах: каждая группа анализирует свою часть текста.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Подчёркивание фактов на доске.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5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D075E6-CBFF-44CC-8D31-2221346F5372}"/>
              </a:ext>
            </a:extLst>
          </p:cNvPr>
          <p:cNvSpPr/>
          <p:nvPr/>
        </p:nvSpPr>
        <p:spPr>
          <a:xfrm>
            <a:off x="2014331" y="1690688"/>
            <a:ext cx="86536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Вторичный синтез. Обобщающая беседа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«Собери мозаику»: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 маленьких карточек дети собирают путь развития книги.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Удерживание внимания: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Вопросы на обобщение: «Что изменилось? Почему?»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9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996E05-D41D-4F51-BB3C-A6299C6D9ABF}"/>
              </a:ext>
            </a:extLst>
          </p:cNvPr>
          <p:cNvSpPr/>
          <p:nvPr/>
        </p:nvSpPr>
        <p:spPr>
          <a:xfrm>
            <a:off x="1749287" y="897557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Творческая / самостоятельная работа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Варианты: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Нарисовать «книгу прошлого / настоящего / будущего».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Составить мини-книжку.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Разместить картинки по хронологии.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выбора: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«Выберите одно из двух заданий».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Движение по классу, работа руками, индивидуальное творчество.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7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F70E6F-6D5B-450E-925D-6886A46791D0}"/>
              </a:ext>
            </a:extLst>
          </p:cNvPr>
          <p:cNvSpPr/>
          <p:nvPr/>
        </p:nvSpPr>
        <p:spPr>
          <a:xfrm>
            <a:off x="2279374" y="1443840"/>
            <a:ext cx="8653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Подведение итогов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«Недосказанное предложение»: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«Сегодня я узнал…», «Меня удивило…»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Визуальный итог: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«лесенка книг» — дети прикрепляют карточку на тот этап, который понравился.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9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4B85D4-00A4-4542-BC99-9D231290872E}"/>
              </a:ext>
            </a:extLst>
          </p:cNvPr>
          <p:cNvSpPr/>
          <p:nvPr/>
        </p:nvSpPr>
        <p:spPr>
          <a:xfrm>
            <a:off x="1669775" y="797510"/>
            <a:ext cx="7063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Рефлексия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Приёмы: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“Лесенка успеха”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доске — лесенка со ступеньками.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прикрепляют фишку или наклейку на ту ступеньку, где они себя ощущают: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«Я всё понял и могу объяснить другому»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«Понял, но нужна помощь»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«Немного трудно, хочу ещё раз разобраться»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Этот приём визуальный и понятный.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Быстрые, простые решения (не нужно писать).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04FAE10-FBD7-400E-B096-F4EE77E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200" l="9972" r="89889">
                        <a14:foregroundMark x1="80886" y1="22400" x2="81163" y2="85000"/>
                        <a14:foregroundMark x1="43906" y1="53000" x2="42936" y2="88600"/>
                        <a14:foregroundMark x1="27147" y1="66800" x2="27978" y2="90200"/>
                        <a14:foregroundMark x1="69945" y1="64000" x2="69114" y2="74200"/>
                        <a14:foregroundMark x1="69114" y1="74200" x2="70637" y2="84600"/>
                        <a14:foregroundMark x1="70637" y1="84600" x2="71884" y2="87400"/>
                        <a14:foregroundMark x1="15928" y1="78600" x2="14404" y2="86400"/>
                        <a14:foregroundMark x1="86842" y1="87400" x2="84626" y2="8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03" y="2673764"/>
            <a:ext cx="6877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0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745D3E-1FF5-4F7D-8EB6-E9A5D29962B2}"/>
              </a:ext>
            </a:extLst>
          </p:cNvPr>
          <p:cNvSpPr/>
          <p:nvPr/>
        </p:nvSpPr>
        <p:spPr>
          <a:xfrm>
            <a:off x="2226364" y="1012953"/>
            <a:ext cx="84813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Домашнее задание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Варианты: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Нарисовать свою любимую книгу и подписать её части.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Найти дома старую книгу и описать её вид.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Принести фото необычной книги.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удержать внимание: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Домашнее задание формулируется кратко, ярко, с элементом интереса: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«Вы — исследователи! Найдите в доме „книжное сокровище“!»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0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A8DA5-15DD-4912-914E-14B22C15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2704A-1852-44CC-9B0A-356290CA8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EF891-3FC6-4832-9DDD-B7FBD8AC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0DD31-8A88-46CB-8A84-1FBBDC2136CE}"/>
              </a:ext>
            </a:extLst>
          </p:cNvPr>
          <p:cNvSpPr txBox="1"/>
          <p:nvPr/>
        </p:nvSpPr>
        <p:spPr>
          <a:xfrm>
            <a:off x="1300371" y="1663321"/>
            <a:ext cx="7540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Организационный-мотивационный этап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настроить на работу, создать эмоциональный контакт.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Приём «Секрет в руках»-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учитель держит свёрнутый свиток (или маленькую «древнюю книгу») и говорит: «Сегодня я принесла необычную вещь. Хотите узнать, что это?»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CA6974-0D98-4861-BC6E-60BAED9D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47606">
            <a:off x="8138464" y="2987198"/>
            <a:ext cx="3761548" cy="13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E446A-E185-4ECD-ACF6-BC931EE1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33366-E7D1-496A-A249-77CE56E5E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185F3-130A-49D0-B5B0-A52616AD1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E35D49-A545-4656-B1A6-029D4428B9C7}"/>
              </a:ext>
            </a:extLst>
          </p:cNvPr>
          <p:cNvSpPr/>
          <p:nvPr/>
        </p:nvSpPr>
        <p:spPr>
          <a:xfrm>
            <a:off x="1772478" y="647132"/>
            <a:ext cx="95813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Актуализация опорных знаний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Приёмы привлечения внимания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Мини-викторина: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«Какие книги вы знаете? Какие бывают? Где вы читаете?»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«Карусель ответов» — ответы короткие, по цепочке.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доске — опорные картинки (современные книги, электронная книга).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выбирают карточки и прикрепляют в правильную группу (игровое действие).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0667F0-4534-43F0-8451-CF1BCE478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1" b="89602" l="5722" r="94959">
                        <a14:foregroundMark x1="41281" y1="19027" x2="58174" y2="12611"/>
                        <a14:foregroundMark x1="58174" y1="12611" x2="88828" y2="29204"/>
                        <a14:foregroundMark x1="88828" y1="29204" x2="83243" y2="50221"/>
                        <a14:foregroundMark x1="83243" y1="50221" x2="58311" y2="76549"/>
                        <a14:foregroundMark x1="58311" y1="76549" x2="29428" y2="58850"/>
                        <a14:foregroundMark x1="29428" y1="58850" x2="29155" y2="58850"/>
                        <a14:foregroundMark x1="55177" y1="47788" x2="53678" y2="46681"/>
                        <a14:foregroundMark x1="44550" y1="19690" x2="30381" y2="26549"/>
                        <a14:foregroundMark x1="30381" y1="26549" x2="19619" y2="40265"/>
                        <a14:foregroundMark x1="19619" y1="40265" x2="12262" y2="59292"/>
                        <a14:foregroundMark x1="12262" y1="59292" x2="24251" y2="70354"/>
                        <a14:foregroundMark x1="24251" y1="70354" x2="37875" y2="73451"/>
                        <a14:foregroundMark x1="46049" y1="25885" x2="34060" y2="36062"/>
                        <a14:foregroundMark x1="34060" y1="36062" x2="32561" y2="63274"/>
                        <a14:foregroundMark x1="32561" y1="63274" x2="42779" y2="69690"/>
                        <a14:foregroundMark x1="49864" y1="28319" x2="80109" y2="37832"/>
                        <a14:foregroundMark x1="80109" y1="37832" x2="73569" y2="60177"/>
                        <a14:foregroundMark x1="73569" y1="60177" x2="66076" y2="69248"/>
                        <a14:foregroundMark x1="92371" y1="30752" x2="80381" y2="18805"/>
                        <a14:foregroundMark x1="80381" y1="18805" x2="51635" y2="7743"/>
                        <a14:foregroundMark x1="51635" y1="7743" x2="44550" y2="13053"/>
                        <a14:foregroundMark x1="78747" y1="43584" x2="55313" y2="76106"/>
                        <a14:foregroundMark x1="55313" y1="76106" x2="46730" y2="56195"/>
                        <a14:foregroundMark x1="46730" y1="56195" x2="60899" y2="49558"/>
                        <a14:foregroundMark x1="60899" y1="49558" x2="60763" y2="58186"/>
                        <a14:foregroundMark x1="5858" y1="65487" x2="5858" y2="65487"/>
                        <a14:foregroundMark x1="8447" y1="60619" x2="8447" y2="60619"/>
                        <a14:foregroundMark x1="46866" y1="88053" x2="58447" y2="87389"/>
                        <a14:foregroundMark x1="91962" y1="29425" x2="94959" y2="23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0177" y="4863548"/>
            <a:ext cx="3457901" cy="21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7DF50-BB0E-4E8D-86C4-177C076D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705B7-BBA6-4434-9622-034D1549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84C77-9942-4317-BA60-2112329D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BDA4D9-3082-4637-BC98-C46946AE109B}"/>
              </a:ext>
            </a:extLst>
          </p:cNvPr>
          <p:cNvSpPr/>
          <p:nvPr/>
        </p:nvSpPr>
        <p:spPr>
          <a:xfrm>
            <a:off x="1093304" y="982176"/>
            <a:ext cx="98198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Мотивация к учебной деятельности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внимания: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Загадка: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дерево, а с листочками. 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рубашка, а сшита, 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растение, а с корешком 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человек, а с друзьями.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(книга)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</a:t>
            </a: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10–15 секунд или показ картинок древних книг.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«Удивляй!»</a:t>
            </a: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показать изображение глиняной таблички или бересты.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8E848D8D-657E-456C-9FCB-48EC35BA9D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73" y="1450407"/>
            <a:ext cx="3409163" cy="2913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8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FDA417-A734-40DA-B978-EFEF931AA54F}"/>
              </a:ext>
            </a:extLst>
          </p:cNvPr>
          <p:cNvSpPr/>
          <p:nvPr/>
        </p:nvSpPr>
        <p:spPr>
          <a:xfrm>
            <a:off x="1775791" y="1027906"/>
            <a:ext cx="89717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Целеполагание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Привлечь внимание: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 задаёт вопрос: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«Как вы думаете, о чём мы сегодня узнаем?»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формулируют цель урока.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Удерживать внимание: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ФИКСАЦИЯ цели на доске с ярким значком «цель урока».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Короткое обсуждение (1–2 ученика): «Зачем нам это нужно?»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5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FD6840-8219-480A-B2B9-86A8DB2FB022}"/>
              </a:ext>
            </a:extLst>
          </p:cNvPr>
          <p:cNvSpPr/>
          <p:nvPr/>
        </p:nvSpPr>
        <p:spPr>
          <a:xfrm>
            <a:off x="1272209" y="1027906"/>
            <a:ext cx="77274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нового материала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Показывать каждый тип древней книги поочерёдно.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«Лента времени»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дети прикрепляют картинки в правильном порядке.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Мини-инсценировки: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«Представьте, что вы писец, который пишет на глине…»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Смена видов деятельности каждые 3–5 минут.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E1BA2263-CFB2-4F07-8DDF-B3E04442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80" y="576624"/>
            <a:ext cx="4133220" cy="34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7FF970-08CB-49A4-9583-549DDBFDD36D}"/>
              </a:ext>
            </a:extLst>
          </p:cNvPr>
          <p:cNvSpPr/>
          <p:nvPr/>
        </p:nvSpPr>
        <p:spPr>
          <a:xfrm>
            <a:off x="2054088" y="950357"/>
            <a:ext cx="5499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Подготовительная работа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Приём «Разведчики»: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«Сейчас мы узнаем много интересного — но сначала подготовим глаза и мозг!»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Рассмотрение картинок (дети ищут детали).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Удержание внимания: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Чёткая связь: «Это пригодится для чтения текста».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09528B13-37A4-457E-9DB0-3F9050ABC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07" y="1708503"/>
            <a:ext cx="4794794" cy="3746688"/>
          </a:xfrm>
        </p:spPr>
      </p:pic>
    </p:spTree>
    <p:extLst>
      <p:ext uri="{BB962C8B-B14F-4D97-AF65-F5344CB8AC3E}">
        <p14:creationId xmlns:p14="http://schemas.microsoft.com/office/powerpoint/2010/main" val="217909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FDDD4B-23A6-4EF9-968A-39ECC5D1CC76}"/>
              </a:ext>
            </a:extLst>
          </p:cNvPr>
          <p:cNvSpPr/>
          <p:nvPr/>
        </p:nvSpPr>
        <p:spPr>
          <a:xfrm>
            <a:off x="1974574" y="1144589"/>
            <a:ext cx="9263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Словарная работа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«Мешочек слов»: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вытягиваем карточки слов: свиток, береста, табличка, переплёт.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Мини-игра: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“Подбери картинку к слову”.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Удерживать внимание: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Динамика: 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работают парами, меняются карточками.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769C-1D4D-412F-886A-717A25B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66127-1748-49FC-9890-90FA21DE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AEDEC-250C-49D3-B565-D9F453FD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6900EF-559C-480E-B848-3E336DEAA759}"/>
              </a:ext>
            </a:extLst>
          </p:cNvPr>
          <p:cNvSpPr/>
          <p:nvPr/>
        </p:nvSpPr>
        <p:spPr>
          <a:xfrm>
            <a:off x="2584174" y="1586645"/>
            <a:ext cx="75802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Первичный синтез. Первичное чтение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внимания: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Введение фразы:</a:t>
            </a: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«Сейчас узнаем, что скрывает текст!» Чтение с выделением голосом важных слов.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Удерживать внимание: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Чтение «волной» или по предложениям.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84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785</Words>
  <Application>Microsoft Office PowerPoint</Application>
  <PresentationFormat>Широкоэкранный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2025-12-04T16:16:34Z</dcterms:created>
  <dcterms:modified xsi:type="dcterms:W3CDTF">2026-06-25T09:52:04Z</dcterms:modified>
</cp:coreProperties>
</file>